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049" autoAdjust="0"/>
  </p:normalViewPr>
  <p:slideViewPr>
    <p:cSldViewPr snapToGrid="0" snapToObjects="1">
      <p:cViewPr varScale="1">
        <p:scale>
          <a:sx n="55" d="100"/>
          <a:sy n="55" d="100"/>
        </p:scale>
        <p:origin x="6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08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098" y="3050381"/>
            <a:ext cx="7810102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 Market Analysis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863797" y="68372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 Florence C Tungoe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503069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343" y="512564"/>
            <a:ext cx="4659749" cy="582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62012" y="1374577"/>
            <a:ext cx="22860" cy="6346031"/>
          </a:xfrm>
          <a:prstGeom prst="roundRect">
            <a:avLst>
              <a:gd name="adj" fmla="val 342455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048822" y="1782485"/>
            <a:ext cx="559118" cy="22860"/>
          </a:xfrm>
          <a:prstGeom prst="roundRect">
            <a:avLst>
              <a:gd name="adj" fmla="val 342455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52343" y="1584246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2233" y="1619190"/>
            <a:ext cx="279559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793915" y="1560909"/>
            <a:ext cx="2329815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793915" y="1963936"/>
            <a:ext cx="6697742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job market remains dynamic with evolving demands and opportunities shaped by technology and global trends.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48822" y="3341013"/>
            <a:ext cx="559118" cy="22860"/>
          </a:xfrm>
          <a:prstGeom prst="roundRect">
            <a:avLst>
              <a:gd name="adj" fmla="val 342455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52343" y="3142774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233" y="3177719"/>
            <a:ext cx="279559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793915" y="3119438"/>
            <a:ext cx="2329815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Actionable Steps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793915" y="3522464"/>
            <a:ext cx="6697742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 seekers should focus on skill development, networking, and preparing strategically for the hiring process. Employers must adapt by prioritizing diversity and innovation.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48822" y="5197793"/>
            <a:ext cx="559118" cy="22860"/>
          </a:xfrm>
          <a:prstGeom prst="roundRect">
            <a:avLst>
              <a:gd name="adj" fmla="val 342455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52343" y="4999553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233" y="5034498"/>
            <a:ext cx="279559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793915" y="4976217"/>
            <a:ext cx="2329815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Resources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793915" y="5379244"/>
            <a:ext cx="6697742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Stay informed through labor reports, industry news, and online career platforms to remain competitive.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048822" y="6756321"/>
            <a:ext cx="559118" cy="22860"/>
          </a:xfrm>
          <a:prstGeom prst="roundRect">
            <a:avLst>
              <a:gd name="adj" fmla="val 342455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652343" y="6558082"/>
            <a:ext cx="419338" cy="41933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2233" y="6593026"/>
            <a:ext cx="279559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793915" y="6534745"/>
            <a:ext cx="2329815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Final Thoughts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793915" y="6937772"/>
            <a:ext cx="6697742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Embracing change and continuous learning is essential for thriving in the future job market.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133" y="0"/>
            <a:ext cx="583826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224" y="416123"/>
            <a:ext cx="5699046" cy="509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Job Market Overview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139224" y="925949"/>
            <a:ext cx="8001952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global job market continues to showcase dynamic shifts, influenced by economic and geopolitical factors. Currently, the unemployment rate stands at approximately 4.8%, reflecting a moderate decrease from last year’s 5.3%. Despite volatile conditions, nearly 350,000 new jobs were added in the last quarter, signaling positive momentum in employment growth.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39224" y="2234804"/>
            <a:ext cx="8001952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economic indicators play a crucial role; GDP growth has stabilized around 2.2%, while inflation remains elevated at 6.5%, affecting both job creation and consumer confidence. Global events such as lingering pandemic effects and international tensions have contributed to unpredictable hiring patterns and sector-specific fluctuations.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4" y="3740468"/>
            <a:ext cx="6413976" cy="319935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14680" y="7579122"/>
            <a:ext cx="163116" cy="163116"/>
          </a:xfrm>
          <a:prstGeom prst="roundRect">
            <a:avLst>
              <a:gd name="adj" fmla="val 11212"/>
            </a:avLst>
          </a:prstGeom>
          <a:solidFill>
            <a:srgbClr val="0058E6"/>
          </a:solidFill>
          <a:ln/>
        </p:spPr>
      </p:sp>
      <p:sp>
        <p:nvSpPr>
          <p:cNvPr id="8" name="Text 4"/>
          <p:cNvSpPr/>
          <p:nvPr/>
        </p:nvSpPr>
        <p:spPr>
          <a:xfrm>
            <a:off x="1071603" y="7579122"/>
            <a:ext cx="1917144" cy="163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Unemployment Rate (%)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4198044" y="7579122"/>
            <a:ext cx="163116" cy="163116"/>
          </a:xfrm>
          <a:prstGeom prst="roundRect">
            <a:avLst>
              <a:gd name="adj" fmla="val 11212"/>
            </a:avLst>
          </a:prstGeom>
          <a:solidFill>
            <a:srgbClr val="66A1FF"/>
          </a:solidFill>
          <a:ln/>
        </p:spPr>
      </p:sp>
      <p:sp>
        <p:nvSpPr>
          <p:cNvPr id="10" name="Text 6"/>
          <p:cNvSpPr/>
          <p:nvPr/>
        </p:nvSpPr>
        <p:spPr>
          <a:xfrm>
            <a:off x="4576278" y="7584083"/>
            <a:ext cx="1894284" cy="163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Jobs Added (Thousands)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686" y="634960"/>
            <a:ext cx="5657017" cy="647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Job Market Trends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686" y="1827133"/>
            <a:ext cx="466487" cy="466487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99461" y="1827133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Rise of Remote Work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99461" y="2275403"/>
            <a:ext cx="701885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Remote positions have surged by 40%, transforming how companies recruit and retain talent worldwide.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5686" y="3379113"/>
            <a:ext cx="466487" cy="466487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99461" y="3379113"/>
            <a:ext cx="3295174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Automation and AI Impact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399461" y="3827383"/>
            <a:ext cx="701885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While automation has displaced certain routine jobs, it has simultaneously created thousands of new tech and analytical roles.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5686" y="4931093"/>
            <a:ext cx="466487" cy="466487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99461" y="4931093"/>
            <a:ext cx="2652117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Gig Economy Growth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399461" y="5379363"/>
            <a:ext cx="701885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freelance and contract workforce grew by 25%, highlighting the shift to flexible, project-based employment.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5686" y="6483072"/>
            <a:ext cx="466487" cy="466487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399461" y="6483072"/>
            <a:ext cx="28775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Diversity and Inclusion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9461" y="6931343"/>
            <a:ext cx="701885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Companies increasingly focus on fostering diverse workforces, with initiatives improving innovation and employee satisfaction.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91514" y="123960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In-Demand Skills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28993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Hard Skills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922276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Science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 Computing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Cybersecurity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Artificial Intelligence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84680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Software Development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328993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Soft Skills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23929" y="3922276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Communication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Leadership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Adaptability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Collaboration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584680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Solving</a:t>
            </a:r>
            <a:endParaRPr lang="en-US" sz="1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4B422-42EF-42CE-C2CF-FFBE0A16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54" t="38050" r="-3175" b="37267"/>
          <a:stretch/>
        </p:blipFill>
        <p:spPr>
          <a:xfrm>
            <a:off x="0" y="6690166"/>
            <a:ext cx="15116537" cy="15394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6907"/>
            <a:ext cx="14630400" cy="15426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4259" y="540653"/>
            <a:ext cx="743676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Geographical Hotspots in India for Job Placements</a:t>
            </a:r>
            <a:endParaRPr lang="en-US" sz="2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14" y="1261229"/>
            <a:ext cx="308491" cy="308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3514" y="1722119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Bangalore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08908" y="1955063"/>
            <a:ext cx="330291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120K Placements</a:t>
            </a:r>
            <a:endParaRPr lang="en-US" sz="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897" y="1241590"/>
            <a:ext cx="308491" cy="308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8897" y="1629782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Delhi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2172576" y="1908228"/>
            <a:ext cx="330291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100K Placements</a:t>
            </a:r>
            <a:endParaRPr lang="en-US" sz="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5932" y="2398193"/>
            <a:ext cx="308491" cy="308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7211" y="2783281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Mumbai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170316" y="2989688"/>
            <a:ext cx="330291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90K Placements</a:t>
            </a:r>
            <a:endParaRPr lang="en-US" sz="9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0034" y="1172842"/>
            <a:ext cx="308491" cy="3084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749904" y="1580608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Pune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3690164" y="1823175"/>
            <a:ext cx="330291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70K Placements</a:t>
            </a:r>
            <a:endParaRPr lang="en-US" sz="9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08" y="2484358"/>
            <a:ext cx="308491" cy="30849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08908" y="2849522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Hyderabad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08907" y="3077282"/>
            <a:ext cx="330291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85K Placements</a:t>
            </a:r>
            <a:endParaRPr lang="en-US" sz="9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150" y="2419940"/>
            <a:ext cx="308491" cy="308491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3690164" y="2826854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Chennai</a:t>
            </a:r>
            <a:endParaRPr lang="en-US" sz="1200" dirty="0"/>
          </a:p>
        </p:txBody>
      </p:sp>
      <p:sp>
        <p:nvSpPr>
          <p:cNvPr id="22" name="Text 13"/>
          <p:cNvSpPr/>
          <p:nvPr/>
        </p:nvSpPr>
        <p:spPr>
          <a:xfrm>
            <a:off x="3538657" y="3030067"/>
            <a:ext cx="330291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60K Placements</a:t>
            </a:r>
            <a:endParaRPr lang="en-US" sz="950" dirty="0"/>
          </a:p>
        </p:txBody>
      </p:sp>
      <p:sp>
        <p:nvSpPr>
          <p:cNvPr id="23" name="Text 14"/>
          <p:cNvSpPr/>
          <p:nvPr/>
        </p:nvSpPr>
        <p:spPr>
          <a:xfrm>
            <a:off x="3478544" y="5934241"/>
            <a:ext cx="10436390" cy="694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bar chart highlights leading Indian cities by job placements. </a:t>
            </a:r>
          </a:p>
          <a:p>
            <a:pPr marL="0" indent="0" algn="r">
              <a:lnSpc>
                <a:spcPts val="15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Bangalore leads with 120K placements, followed by Delhi and Mumbai. </a:t>
            </a:r>
          </a:p>
          <a:p>
            <a:pPr marL="0" indent="0" algn="r">
              <a:lnSpc>
                <a:spcPts val="15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These hubs offer diverse opportunities across tech, finance, and services sectors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2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776C906-EBF3-A068-0ED7-2A14D32D7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6797" y="953227"/>
            <a:ext cx="4808137" cy="4953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36" y="493395"/>
            <a:ext cx="4485799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Sector Analysis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7936" y="1323261"/>
            <a:ext cx="7888129" cy="1748790"/>
          </a:xfrm>
          <a:prstGeom prst="roundRect">
            <a:avLst>
              <a:gd name="adj" fmla="val 430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4983" y="1510308"/>
            <a:ext cx="2295525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High-Growth Sectors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4983" y="1898333"/>
            <a:ext cx="751403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14983" y="2248138"/>
            <a:ext cx="751403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Healthcare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14983" y="2597944"/>
            <a:ext cx="751403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Renewable Energy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7936" y="3251478"/>
            <a:ext cx="7888129" cy="1398984"/>
          </a:xfrm>
          <a:prstGeom prst="roundRect">
            <a:avLst>
              <a:gd name="adj" fmla="val 538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14983" y="3438525"/>
            <a:ext cx="224289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Declining Sectors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14983" y="3826550"/>
            <a:ext cx="751403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Retail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14983" y="4176355"/>
            <a:ext cx="751403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Manufacturing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7936" y="4829889"/>
            <a:ext cx="7888129" cy="1398984"/>
          </a:xfrm>
          <a:prstGeom prst="roundRect">
            <a:avLst>
              <a:gd name="adj" fmla="val 538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4983" y="5016937"/>
            <a:ext cx="224289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Emerging Sectors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4983" y="5404961"/>
            <a:ext cx="751403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Space Tourism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814983" y="5754767"/>
            <a:ext cx="751403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Sustainable Agriculture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27936" y="6408301"/>
            <a:ext cx="7888129" cy="1336238"/>
          </a:xfrm>
          <a:prstGeom prst="roundRect">
            <a:avLst>
              <a:gd name="adj" fmla="val 564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14983" y="6595348"/>
            <a:ext cx="224289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Investment Trends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14983" y="6983373"/>
            <a:ext cx="7514034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Strong investments in clean technology and digital infrastructure are driving sector expansion and innovation.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131" y="758441"/>
            <a:ext cx="7778353" cy="651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Geographical Hotspots in India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22258" y="1627522"/>
            <a:ext cx="844813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cities driving job growth in India and factors influencing employment opportunities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41" y="2004536"/>
            <a:ext cx="8724067" cy="464403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25078" y="7069815"/>
            <a:ext cx="208359" cy="208359"/>
          </a:xfrm>
          <a:prstGeom prst="roundRect">
            <a:avLst>
              <a:gd name="adj" fmla="val 8777"/>
            </a:avLst>
          </a:prstGeom>
          <a:solidFill>
            <a:srgbClr val="00296B"/>
          </a:solidFill>
          <a:ln/>
        </p:spPr>
      </p:sp>
      <p:sp>
        <p:nvSpPr>
          <p:cNvPr id="6" name="Text 3"/>
          <p:cNvSpPr/>
          <p:nvPr/>
        </p:nvSpPr>
        <p:spPr>
          <a:xfrm>
            <a:off x="1006376" y="7090768"/>
            <a:ext cx="1044773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Bengaluru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323884" y="7078883"/>
            <a:ext cx="208359" cy="208359"/>
          </a:xfrm>
          <a:prstGeom prst="roundRect">
            <a:avLst>
              <a:gd name="adj" fmla="val 8777"/>
            </a:avLst>
          </a:prstGeom>
          <a:solidFill>
            <a:srgbClr val="0046B7"/>
          </a:solidFill>
          <a:ln/>
        </p:spPr>
      </p:sp>
      <p:sp>
        <p:nvSpPr>
          <p:cNvPr id="8" name="Text 5"/>
          <p:cNvSpPr/>
          <p:nvPr/>
        </p:nvSpPr>
        <p:spPr>
          <a:xfrm>
            <a:off x="2655189" y="7104220"/>
            <a:ext cx="842010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Mumbai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35134" y="7090767"/>
            <a:ext cx="208359" cy="208359"/>
          </a:xfrm>
          <a:prstGeom prst="roundRect">
            <a:avLst>
              <a:gd name="adj" fmla="val 8777"/>
            </a:avLst>
          </a:prstGeom>
          <a:solidFill>
            <a:srgbClr val="0364FF"/>
          </a:solidFill>
          <a:ln/>
        </p:spPr>
      </p:sp>
      <p:sp>
        <p:nvSpPr>
          <p:cNvPr id="10" name="Text 7"/>
          <p:cNvSpPr/>
          <p:nvPr/>
        </p:nvSpPr>
        <p:spPr>
          <a:xfrm>
            <a:off x="4165512" y="7107971"/>
            <a:ext cx="108275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Hyderabad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633119" y="7090766"/>
            <a:ext cx="208359" cy="208359"/>
          </a:xfrm>
          <a:prstGeom prst="roundRect">
            <a:avLst>
              <a:gd name="adj" fmla="val 8777"/>
            </a:avLst>
          </a:prstGeom>
          <a:solidFill>
            <a:srgbClr val="4F92FF"/>
          </a:solidFill>
          <a:ln/>
        </p:spPr>
      </p:sp>
      <p:sp>
        <p:nvSpPr>
          <p:cNvPr id="12" name="Text 9"/>
          <p:cNvSpPr/>
          <p:nvPr/>
        </p:nvSpPr>
        <p:spPr>
          <a:xfrm>
            <a:off x="5997836" y="7109859"/>
            <a:ext cx="538520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Delhi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06245" y="7083803"/>
            <a:ext cx="208359" cy="208359"/>
          </a:xfrm>
          <a:prstGeom prst="roundRect">
            <a:avLst>
              <a:gd name="adj" fmla="val 8777"/>
            </a:avLst>
          </a:prstGeom>
          <a:solidFill>
            <a:srgbClr val="9AC1FF"/>
          </a:solidFill>
          <a:ln/>
        </p:spPr>
      </p:sp>
      <p:sp>
        <p:nvSpPr>
          <p:cNvPr id="14" name="Text 11"/>
          <p:cNvSpPr/>
          <p:nvPr/>
        </p:nvSpPr>
        <p:spPr>
          <a:xfrm>
            <a:off x="7170578" y="7083803"/>
            <a:ext cx="51149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Pune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5078" y="7528439"/>
            <a:ext cx="8097242" cy="401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 growth rates and average salaries vary across regions, influenced by industry hubs like IT, finance, and manufacturing.</a:t>
            </a:r>
            <a:endParaRPr lang="en-US" sz="10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0A2CCE-E908-F10B-91A8-31D8C7965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391" y="0"/>
            <a:ext cx="545300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652" y="0"/>
            <a:ext cx="4999748" cy="8235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112" y="403860"/>
            <a:ext cx="3672483" cy="459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Outlook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1113234" y="1168122"/>
            <a:ext cx="2038469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 Growth Predictions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14112" y="1485662"/>
            <a:ext cx="2637592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Employment is projected to grow 7% over the next decade, especially in tech and healthcare.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703" y="1083231"/>
            <a:ext cx="2840474" cy="28404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51327" y="1857137"/>
            <a:ext cx="2065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992178" y="1168122"/>
            <a:ext cx="1836182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 Impact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5992178" y="1485662"/>
            <a:ext cx="2637711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Emerging technologies like AI and robotics will reshape many roles and create new career paths.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703" y="1083231"/>
            <a:ext cx="2840474" cy="284047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5742" y="1857137"/>
            <a:ext cx="2065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992178" y="2581037"/>
            <a:ext cx="2019419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Changing Work Nature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5992178" y="2898577"/>
            <a:ext cx="2637711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Skills such as digital literacy and emotional intelligence will become essential alongside evolving work arrangements.</a:t>
            </a:r>
            <a:endParaRPr lang="en-US" sz="11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703" y="1083231"/>
            <a:ext cx="2840474" cy="284047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985742" y="2891552"/>
            <a:ext cx="2065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311950" y="2698552"/>
            <a:ext cx="183975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Preparing For Future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514112" y="3016091"/>
            <a:ext cx="2637592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education, reskilling, and strategic career planning will be critical for long-term success.</a:t>
            </a:r>
            <a:endParaRPr lang="en-US" sz="11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1703" y="1083231"/>
            <a:ext cx="2840474" cy="284047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3951327" y="2891552"/>
            <a:ext cx="2065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6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409" y="4330004"/>
            <a:ext cx="6033774" cy="3137892"/>
          </a:xfrm>
          <a:prstGeom prst="rect">
            <a:avLst/>
          </a:prstGeom>
        </p:spPr>
      </p:pic>
      <p:sp>
        <p:nvSpPr>
          <p:cNvPr id="21" name="Shape 13"/>
          <p:cNvSpPr/>
          <p:nvPr/>
        </p:nvSpPr>
        <p:spPr>
          <a:xfrm>
            <a:off x="457162" y="7752338"/>
            <a:ext cx="146804" cy="146804"/>
          </a:xfrm>
          <a:prstGeom prst="roundRect">
            <a:avLst>
              <a:gd name="adj" fmla="val 12457"/>
            </a:avLst>
          </a:prstGeom>
          <a:solidFill>
            <a:srgbClr val="00296B"/>
          </a:solidFill>
          <a:ln/>
        </p:spPr>
      </p:sp>
      <p:sp>
        <p:nvSpPr>
          <p:cNvPr id="22" name="Text 14"/>
          <p:cNvSpPr/>
          <p:nvPr/>
        </p:nvSpPr>
        <p:spPr>
          <a:xfrm>
            <a:off x="722706" y="7765334"/>
            <a:ext cx="836533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</a:t>
            </a:r>
            <a:endParaRPr lang="en-US" sz="1150" dirty="0"/>
          </a:p>
        </p:txBody>
      </p:sp>
      <p:sp>
        <p:nvSpPr>
          <p:cNvPr id="23" name="Shape 15"/>
          <p:cNvSpPr/>
          <p:nvPr/>
        </p:nvSpPr>
        <p:spPr>
          <a:xfrm>
            <a:off x="1922567" y="7768321"/>
            <a:ext cx="146804" cy="146804"/>
          </a:xfrm>
          <a:prstGeom prst="roundRect">
            <a:avLst>
              <a:gd name="adj" fmla="val 12457"/>
            </a:avLst>
          </a:prstGeom>
          <a:solidFill>
            <a:srgbClr val="0046B7"/>
          </a:solidFill>
          <a:ln/>
        </p:spPr>
      </p:sp>
      <p:sp>
        <p:nvSpPr>
          <p:cNvPr id="24" name="Text 16"/>
          <p:cNvSpPr/>
          <p:nvPr/>
        </p:nvSpPr>
        <p:spPr>
          <a:xfrm>
            <a:off x="2359005" y="7754243"/>
            <a:ext cx="760452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Healthcare</a:t>
            </a:r>
            <a:endParaRPr lang="en-US" sz="1150" dirty="0"/>
          </a:p>
        </p:txBody>
      </p:sp>
      <p:sp>
        <p:nvSpPr>
          <p:cNvPr id="25" name="Shape 17"/>
          <p:cNvSpPr/>
          <p:nvPr/>
        </p:nvSpPr>
        <p:spPr>
          <a:xfrm>
            <a:off x="3493074" y="7752338"/>
            <a:ext cx="146804" cy="146804"/>
          </a:xfrm>
          <a:prstGeom prst="roundRect">
            <a:avLst>
              <a:gd name="adj" fmla="val 12457"/>
            </a:avLst>
          </a:prstGeom>
          <a:solidFill>
            <a:srgbClr val="0364FF"/>
          </a:solidFill>
          <a:ln/>
        </p:spPr>
      </p:sp>
      <p:sp>
        <p:nvSpPr>
          <p:cNvPr id="26" name="Text 18"/>
          <p:cNvSpPr/>
          <p:nvPr/>
        </p:nvSpPr>
        <p:spPr>
          <a:xfrm>
            <a:off x="3743359" y="7754243"/>
            <a:ext cx="1678771" cy="187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Renewable Energy</a:t>
            </a:r>
            <a:endParaRPr lang="en-US" sz="1150" dirty="0"/>
          </a:p>
        </p:txBody>
      </p:sp>
      <p:sp>
        <p:nvSpPr>
          <p:cNvPr id="27" name="Shape 19"/>
          <p:cNvSpPr/>
          <p:nvPr/>
        </p:nvSpPr>
        <p:spPr>
          <a:xfrm>
            <a:off x="5341331" y="7765334"/>
            <a:ext cx="146804" cy="146804"/>
          </a:xfrm>
          <a:prstGeom prst="roundRect">
            <a:avLst>
              <a:gd name="adj" fmla="val 12457"/>
            </a:avLst>
          </a:prstGeom>
          <a:solidFill>
            <a:srgbClr val="4F92FF"/>
          </a:solidFill>
          <a:ln/>
        </p:spPr>
      </p:sp>
      <p:sp>
        <p:nvSpPr>
          <p:cNvPr id="28" name="Text 20"/>
          <p:cNvSpPr/>
          <p:nvPr/>
        </p:nvSpPr>
        <p:spPr>
          <a:xfrm>
            <a:off x="5752183" y="7768321"/>
            <a:ext cx="713184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Education</a:t>
            </a:r>
            <a:endParaRPr lang="en-US" sz="1150" dirty="0"/>
          </a:p>
        </p:txBody>
      </p:sp>
      <p:sp>
        <p:nvSpPr>
          <p:cNvPr id="29" name="Shape 21"/>
          <p:cNvSpPr/>
          <p:nvPr/>
        </p:nvSpPr>
        <p:spPr>
          <a:xfrm>
            <a:off x="6741622" y="7768359"/>
            <a:ext cx="146804" cy="146804"/>
          </a:xfrm>
          <a:prstGeom prst="roundRect">
            <a:avLst>
              <a:gd name="adj" fmla="val 12457"/>
            </a:avLst>
          </a:prstGeom>
          <a:solidFill>
            <a:srgbClr val="9AC1FF"/>
          </a:solidFill>
          <a:ln/>
        </p:spPr>
      </p:sp>
      <p:sp>
        <p:nvSpPr>
          <p:cNvPr id="30" name="Text 22"/>
          <p:cNvSpPr/>
          <p:nvPr/>
        </p:nvSpPr>
        <p:spPr>
          <a:xfrm>
            <a:off x="7122506" y="7794990"/>
            <a:ext cx="404098" cy="146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Other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6907"/>
            <a:ext cx="14630400" cy="15426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7466" y="164235"/>
            <a:ext cx="375165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Strategies for Job Seekers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403086" y="760738"/>
            <a:ext cx="3302913" cy="123349"/>
          </a:xfrm>
          <a:prstGeom prst="roundRect">
            <a:avLst>
              <a:gd name="adj" fmla="val 4202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71943" y="1095066"/>
            <a:ext cx="16227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Resume Optimization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31837" y="1324622"/>
            <a:ext cx="330291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ATS-friendly formats and keywords tailored to the job description to stand out.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482954" y="3368314"/>
            <a:ext cx="3302913" cy="123349"/>
          </a:xfrm>
          <a:prstGeom prst="roundRect">
            <a:avLst>
              <a:gd name="adj" fmla="val 4202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7842" y="3648562"/>
            <a:ext cx="245090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Networking &amp; Personal Branding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82954" y="4067263"/>
            <a:ext cx="330291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Leverage LinkedIn and industry events to build meaningful connections and showcase expertise.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431837" y="1954770"/>
            <a:ext cx="3302913" cy="123349"/>
          </a:xfrm>
          <a:prstGeom prst="roundRect">
            <a:avLst>
              <a:gd name="adj" fmla="val 4202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63063" y="2272376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Interview Skills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482954" y="2744270"/>
            <a:ext cx="330291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Practice the STAR method and behavioral questions for clear, compelling responses.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403085" y="4914563"/>
            <a:ext cx="3302913" cy="123349"/>
          </a:xfrm>
          <a:prstGeom prst="roundRect">
            <a:avLst>
              <a:gd name="adj" fmla="val 4202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311946" y="5211965"/>
            <a:ext cx="15426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Negotiation Tactics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431837" y="5652751"/>
            <a:ext cx="3302913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 to discuss salary, benefits, and remote work options to maximize job offer value.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6397585" y="760738"/>
            <a:ext cx="7264400" cy="581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Scatterplot showing correlation between networking efforts and interview success rate</a:t>
            </a: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950" dirty="0"/>
          </a:p>
        </p:txBody>
      </p:sp>
      <p:sp>
        <p:nvSpPr>
          <p:cNvPr id="18" name="Shape 14"/>
          <p:cNvSpPr/>
          <p:nvPr/>
        </p:nvSpPr>
        <p:spPr>
          <a:xfrm>
            <a:off x="5371862" y="11792307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0058E6"/>
          </a:solidFill>
          <a:ln/>
        </p:spPr>
      </p:sp>
      <p:sp>
        <p:nvSpPr>
          <p:cNvPr id="19" name="Text 15"/>
          <p:cNvSpPr/>
          <p:nvPr/>
        </p:nvSpPr>
        <p:spPr>
          <a:xfrm>
            <a:off x="5556171" y="11792307"/>
            <a:ext cx="1682829" cy="123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Networking Hours per Week</a:t>
            </a:r>
            <a:endParaRPr lang="en-US" sz="950" dirty="0"/>
          </a:p>
        </p:txBody>
      </p:sp>
      <p:sp>
        <p:nvSpPr>
          <p:cNvPr id="20" name="Shape 16"/>
          <p:cNvSpPr/>
          <p:nvPr/>
        </p:nvSpPr>
        <p:spPr>
          <a:xfrm>
            <a:off x="7391400" y="11792307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66A1FF"/>
          </a:solidFill>
          <a:ln/>
        </p:spPr>
      </p:sp>
      <p:sp>
        <p:nvSpPr>
          <p:cNvPr id="21" name="Text 17"/>
          <p:cNvSpPr/>
          <p:nvPr/>
        </p:nvSpPr>
        <p:spPr>
          <a:xfrm>
            <a:off x="7575709" y="11792307"/>
            <a:ext cx="1582817" cy="123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Interview Success Rate (%)</a:t>
            </a:r>
            <a:endParaRPr lang="en-US" sz="950" dirty="0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56A6C60E-1556-0841-849B-E75ECBC9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012" y="1182520"/>
            <a:ext cx="9613546" cy="5124963"/>
          </a:xfrm>
          <a:prstGeom prst="rect">
            <a:avLst/>
          </a:prstGeom>
        </p:spPr>
      </p:pic>
      <p:sp>
        <p:nvSpPr>
          <p:cNvPr id="25" name="Shape 14">
            <a:extLst>
              <a:ext uri="{FF2B5EF4-FFF2-40B4-BE49-F238E27FC236}">
                <a16:creationId xmlns:a16="http://schemas.microsoft.com/office/drawing/2014/main" id="{ED9E514E-89F0-0684-EBD3-E08D7F9D4F38}"/>
              </a:ext>
            </a:extLst>
          </p:cNvPr>
          <p:cNvSpPr/>
          <p:nvPr/>
        </p:nvSpPr>
        <p:spPr>
          <a:xfrm>
            <a:off x="7575709" y="6312171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0058E6"/>
          </a:solidFill>
          <a:ln/>
        </p:spPr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E0A23F15-4B7C-7422-66BA-ECD3A3E64D12}"/>
              </a:ext>
            </a:extLst>
          </p:cNvPr>
          <p:cNvSpPr/>
          <p:nvPr/>
        </p:nvSpPr>
        <p:spPr>
          <a:xfrm>
            <a:off x="7908793" y="6305679"/>
            <a:ext cx="3285607" cy="253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Networking Hours per Week</a:t>
            </a:r>
            <a:endParaRPr lang="en-US" sz="950" dirty="0"/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CADDE14F-5D6E-2E9F-5503-D183A89F4905}"/>
              </a:ext>
            </a:extLst>
          </p:cNvPr>
          <p:cNvSpPr/>
          <p:nvPr/>
        </p:nvSpPr>
        <p:spPr>
          <a:xfrm>
            <a:off x="10746098" y="6312171"/>
            <a:ext cx="1582817" cy="123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Interview Success Rate (%)</a:t>
            </a:r>
            <a:endParaRPr lang="en-US" sz="950" dirty="0"/>
          </a:p>
        </p:txBody>
      </p:sp>
      <p:sp>
        <p:nvSpPr>
          <p:cNvPr id="28" name="Shape 16">
            <a:extLst>
              <a:ext uri="{FF2B5EF4-FFF2-40B4-BE49-F238E27FC236}">
                <a16:creationId xmlns:a16="http://schemas.microsoft.com/office/drawing/2014/main" id="{1FBB0A07-A46D-3839-6AB9-FAB71B0489F3}"/>
              </a:ext>
            </a:extLst>
          </p:cNvPr>
          <p:cNvSpPr/>
          <p:nvPr/>
        </p:nvSpPr>
        <p:spPr>
          <a:xfrm>
            <a:off x="10384839" y="6305676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66A1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665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Kiki Tungoe</cp:lastModifiedBy>
  <cp:revision>4</cp:revision>
  <dcterms:created xsi:type="dcterms:W3CDTF">2025-04-25T06:49:27Z</dcterms:created>
  <dcterms:modified xsi:type="dcterms:W3CDTF">2025-05-20T11:25:36Z</dcterms:modified>
</cp:coreProperties>
</file>